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7" r:id="rId2"/>
    <p:sldId id="269" r:id="rId3"/>
    <p:sldId id="278" r:id="rId4"/>
    <p:sldId id="272" r:id="rId5"/>
    <p:sldId id="273" r:id="rId6"/>
    <p:sldId id="257" r:id="rId7"/>
    <p:sldId id="258" r:id="rId8"/>
    <p:sldId id="275" r:id="rId9"/>
    <p:sldId id="259" r:id="rId10"/>
    <p:sldId id="260" r:id="rId11"/>
    <p:sldId id="261" r:id="rId12"/>
    <p:sldId id="271" r:id="rId13"/>
    <p:sldId id="262" r:id="rId14"/>
    <p:sldId id="274" r:id="rId15"/>
    <p:sldId id="263" r:id="rId16"/>
    <p:sldId id="264" r:id="rId17"/>
    <p:sldId id="265" r:id="rId18"/>
    <p:sldId id="266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CCFF"/>
    <a:srgbClr val="CCFFCC"/>
    <a:srgbClr val="33D600"/>
    <a:srgbClr val="FF0000"/>
    <a:srgbClr val="CCFF99"/>
    <a:srgbClr val="D9FFFF"/>
    <a:srgbClr val="0000D0"/>
    <a:srgbClr val="2EC000"/>
    <a:srgbClr val="A3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828" y="7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D7102-0DDF-4EC2-BB16-4DAB2D52CFAB}" type="datetimeFigureOut">
              <a:rPr lang="en-US" smtClean="0"/>
              <a:t>8/5/2016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21FC5-06EF-4E67-8662-870838D01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662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ঠের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প্রতি শিক্ষার্থীদের মনোযোগ আকর্ষন করা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baseline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3048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গুণের ক্ষেত্রে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কোন প্রতীকটি প্রথম লেখা হয়?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প্রশ্নত্তোরের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মাধ্যমে </a:t>
            </a:r>
            <a:r>
              <a:rPr lang="bn-IN" dirty="0" smtClean="0"/>
              <a:t>শিক্ষার্থীদের</a:t>
            </a:r>
            <a:r>
              <a:rPr lang="bn-IN" baseline="0" dirty="0" smtClean="0"/>
              <a:t> </a:t>
            </a:r>
            <a:r>
              <a:rPr lang="bn-IN" dirty="0" smtClean="0"/>
              <a:t>চিত্রের মাধ্যমে</a:t>
            </a:r>
            <a:r>
              <a:rPr lang="bn-IN" baseline="0" dirty="0" smtClean="0"/>
              <a:t> গুণ ও ভাগ চিহ্নের ব্যবহার প্রক্রিয়া দেওয়ার সহায়তা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186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সময়—৪ মিনিট।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 বোর্ডে সমস্যাগুলোর সঠিক সমাধান করতে শিক্ষক সহায়তা করতে পারেন। 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4062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কয়টি হরিণ? তরমুজ কয়টি? খেলনা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কয়টি?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সহগ কাকে বলে?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প্রশ্নত্তোরের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মাধ্যমে শিক্ষার্থীদের সহগ শেখানো </a:t>
            </a:r>
            <a:r>
              <a:rPr lang="bn-IN" baseline="0" dirty="0" smtClean="0"/>
              <a:t>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7745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/>
              <a:t> শিক্ষক বোর্ডে </a:t>
            </a:r>
            <a:r>
              <a:rPr lang="bn-IN" dirty="0" smtClean="0"/>
              <a:t>শিক্ষার্থী</a:t>
            </a:r>
            <a:r>
              <a:rPr lang="bn-IN" baseline="0" dirty="0" smtClean="0"/>
              <a:t> দ্বারা প্রদত্ত সমস্যাটি সমাধানে সহায়তা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6493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সময়---৫ মিনিট।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শিক্ষার্থীদের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 বোর্ডে সমস্যাগুলোর সঠিক সমাধান করতে শিক্ষক সহায়তা করতে পারেন।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4711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সময়---৬</a:t>
            </a:r>
            <a:r>
              <a:rPr lang="bn-IN" baseline="0" dirty="0" smtClean="0"/>
              <a:t> মিনিট।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প্রয়োগ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ও চিন্তামূলক প্রশ্নের মাধ্যমে শিক্ষার্থীদের মূল্যায়ন করে আজকের পাঠের শিখনফল অর্জিত হয়েছে কিনা তা যাচাই করা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3224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শিক্ষক</a:t>
            </a:r>
            <a:r>
              <a:rPr lang="bn-IN" baseline="0" dirty="0" smtClean="0"/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সমস্যাটি সমাধানের শিক্ষার্থীদের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বু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ঝি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য়ে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দিতে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920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smtClean="0"/>
              <a:t>ধন্যবাদ</a:t>
            </a:r>
            <a:r>
              <a:rPr lang="bn-IN" baseline="0" smtClean="0"/>
              <a:t> দ্বারা শ্রেণীর কার্যক্রম সমাপ্ত করা যেতে পারে।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76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স্লাইডটি হাইড করে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রাখা হয়েছে।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5946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দেশের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বিভিন্ন বিষয়বস্তুর প্রতীক দেখিয়ে এবং প্রশ্নত্তোরের মাধ্যমে নির্ধারিত পাঠের অনুকুল পরিবেশ সৃষ্টির সহায়তা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5008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ছাত্রী সংখ্যার প্রতীক কী? দুধের পরিমানের প্রতীক কী? যাত্রী সংখ্যার প্রতীক কী? পেয়ারের পরিমানের প্রতীক কী? প্রশ্নত্তোরের মাধ্যমে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প্রদত্ত চিত্রগুলো অক্ষর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প্রতীক দ্বারা চিহ্নিত করে পাঠ ঘোষনা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779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স্লাইডটি হাইড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করে রাখা যেতে পারে অথবা দেখানো যেতে পারে।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375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>
                <a:latin typeface="NikoshBAN" pitchFamily="2" charset="0"/>
                <a:cs typeface="NikoshBAN" pitchFamily="2" charset="0"/>
              </a:rPr>
              <a:t>সংখ্যাগুলোকে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কি বলা হয়? অক্ষরগুলোকে কি বলা হয়?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প্রশ্নত্তোরের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মাধ্যমে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প্রদত্ত স্লাইডটি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 শিক্ষার্থীদের সংখ্যা প্রতীক ও অক্ষর প্রতীক সম্পর্কে ধারনা দিয়ে পাঠ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উপাস্থা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প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নে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সহায়তা করা যেতে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পরে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880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আমের সংখ্যা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কত? প্রতীক কি?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প্রশ্নত্তোরের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মাধ্যমে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অজ্ঞ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াত রাশির পরিবর্তনশীল মান দেখিয়ে চলকের বৈশিষ্ট্য ব্যাখ্যা করা যেতে পারে।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956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কি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রাশি?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অ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জ্ঞা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ত 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রাশিকে কি বলে? চলকের বৈশিষ্ট্য কি?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প্রশ্নত্তোরের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মাধ্যমে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প্রদত্ত স্লাইডটি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দ্বারা শিক্ষার্থীদের চলকের সংজ্ঞা ও বৈশিষ্ট্য সম্পর্কে ধারনা দেওয়ার সহায়তা করা যেতে পারে।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17392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চিহ্নগুলোকে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কি বলে?কি কি প্রক্রিয়া দেখানো হয়েছে? 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প্রশ্নত্তোরের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মাধ্যমে </a:t>
            </a:r>
            <a:r>
              <a:rPr lang="bn-IN" dirty="0" smtClean="0"/>
              <a:t>প্রদত্ত স্লাইড দ্বারা বীজগণিতীয় প্রক্রিয়া চিহ্ন</a:t>
            </a:r>
            <a:r>
              <a:rPr lang="bn-IN" baseline="0" dirty="0" smtClean="0"/>
              <a:t> ব্যবহারের ধারনা দেওয়া যেতে পারে।সমস্যাটি বোর্ডে শিক্ষার্থী করে দেখাতে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121FC5-06EF-4E67-8662-870838D01DD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274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8/5/2016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4.png"/><Relationship Id="rId7" Type="http://schemas.openxmlformats.org/officeDocument/2006/relationships/image" Target="../media/image16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0.png"/><Relationship Id="rId4" Type="http://schemas.openxmlformats.org/officeDocument/2006/relationships/image" Target="../media/image25.jpeg"/><Relationship Id="rId9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3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3400" y="1600200"/>
            <a:ext cx="8077200" cy="4524315"/>
          </a:xfrm>
          <a:prstGeom prst="rect">
            <a:avLst/>
          </a:prstGeom>
          <a:solidFill>
            <a:srgbClr val="F5E1FB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u="sng" dirty="0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সন্মানিত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en-US" sz="32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u="sng" dirty="0" err="1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3200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রাখা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F-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শুরু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হাইড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স্লাইডগুলো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যা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শ্রেনিকক্ষে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প্রয়োজনীয়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স্লাইডের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নীচে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নোট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আকারে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সংযোজন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ে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কনটেন্টটি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উ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পস্থাপনের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নির্ধারিত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মিলিয়ে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নিতেএবং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কাজের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/সমস্যার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উপস্থাপনের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আগে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সবিনয়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অনুরোধ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হল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410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 rot="16200000">
            <a:off x="685800" y="3077936"/>
            <a:ext cx="1524000" cy="1676400"/>
          </a:xfrm>
          <a:prstGeom prst="pie">
            <a:avLst>
              <a:gd name="adj1" fmla="val 9086771"/>
              <a:gd name="adj2" fmla="val 118024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Pie 7"/>
          <p:cNvSpPr/>
          <p:nvPr/>
        </p:nvSpPr>
        <p:spPr>
          <a:xfrm rot="16200000">
            <a:off x="685801" y="3077936"/>
            <a:ext cx="1524000" cy="1676400"/>
          </a:xfrm>
          <a:prstGeom prst="pie">
            <a:avLst>
              <a:gd name="adj1" fmla="val 0"/>
              <a:gd name="adj2" fmla="val 9176966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1780" y="3306536"/>
            <a:ext cx="49244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3429001" y="3154136"/>
            <a:ext cx="1676400" cy="1524001"/>
            <a:chOff x="2362200" y="2971799"/>
            <a:chExt cx="1676400" cy="1524001"/>
          </a:xfrm>
        </p:grpSpPr>
        <p:sp>
          <p:nvSpPr>
            <p:cNvPr id="17" name="Pie 16"/>
            <p:cNvSpPr/>
            <p:nvPr/>
          </p:nvSpPr>
          <p:spPr>
            <a:xfrm rot="16200000">
              <a:off x="2438400" y="2895600"/>
              <a:ext cx="1524000" cy="1676400"/>
            </a:xfrm>
            <a:prstGeom prst="pie">
              <a:avLst>
                <a:gd name="adj1" fmla="val 0"/>
                <a:gd name="adj2" fmla="val 9176966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2362200" y="2971799"/>
              <a:ext cx="1676400" cy="1524000"/>
              <a:chOff x="3276600" y="2819400"/>
              <a:chExt cx="1676400" cy="1524000"/>
            </a:xfrm>
          </p:grpSpPr>
          <p:sp>
            <p:nvSpPr>
              <p:cNvPr id="9" name="Pie 8"/>
              <p:cNvSpPr/>
              <p:nvPr/>
            </p:nvSpPr>
            <p:spPr>
              <a:xfrm rot="16200000">
                <a:off x="3352800" y="2743200"/>
                <a:ext cx="1524000" cy="1676400"/>
              </a:xfrm>
              <a:prstGeom prst="pie">
                <a:avLst>
                  <a:gd name="adj1" fmla="val 0"/>
                  <a:gd name="adj2" fmla="val 9176966"/>
                </a:avLst>
              </a:prstGeom>
              <a:solidFill>
                <a:srgbClr val="33D6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4249578" y="3048000"/>
                <a:ext cx="492444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838200" y="3940314"/>
            <a:ext cx="9541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x ̶ y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Minus 20"/>
          <p:cNvSpPr/>
          <p:nvPr/>
        </p:nvSpPr>
        <p:spPr>
          <a:xfrm>
            <a:off x="2598639" y="3306536"/>
            <a:ext cx="1219200" cy="1189264"/>
          </a:xfrm>
          <a:prstGeom prst="mathMinus">
            <a:avLst>
              <a:gd name="adj1" fmla="val 4699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490" y="4802750"/>
            <a:ext cx="1905000" cy="15699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615" y="4800600"/>
            <a:ext cx="1808947" cy="156993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06852"/>
            <a:ext cx="1647825" cy="2641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Cube 3"/>
          <p:cNvSpPr/>
          <p:nvPr/>
        </p:nvSpPr>
        <p:spPr>
          <a:xfrm>
            <a:off x="381000" y="1461407"/>
            <a:ext cx="1216152" cy="1586593"/>
          </a:xfrm>
          <a:prstGeom prst="cub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Plus 23"/>
          <p:cNvSpPr/>
          <p:nvPr/>
        </p:nvSpPr>
        <p:spPr>
          <a:xfrm>
            <a:off x="2517489" y="4993083"/>
            <a:ext cx="1219200" cy="1189264"/>
          </a:xfrm>
          <a:prstGeom prst="mathPlus">
            <a:avLst>
              <a:gd name="adj1" fmla="val 11765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5566449" y="4802750"/>
            <a:ext cx="3044152" cy="1600438"/>
          </a:xfrm>
          <a:prstGeom prst="rect">
            <a:avLst/>
          </a:prstGeom>
          <a:gradFill flip="none" rotWithShape="1">
            <a:gsLst>
              <a:gs pos="0">
                <a:srgbClr val="66FF33">
                  <a:tint val="66000"/>
                  <a:satMod val="160000"/>
                </a:srgbClr>
              </a:gs>
              <a:gs pos="50000">
                <a:srgbClr val="66FF33">
                  <a:tint val="44500"/>
                  <a:satMod val="160000"/>
                </a:srgbClr>
              </a:gs>
              <a:gs pos="100000">
                <a:srgbClr val="66FF33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IN" sz="2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ও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y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চলকের মাধ্যমে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প্রকাশ কর</a:t>
            </a:r>
            <a:endParaRPr lang="bn-IN" sz="1600" dirty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1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ube 5"/>
          <p:cNvSpPr/>
          <p:nvPr/>
        </p:nvSpPr>
        <p:spPr>
          <a:xfrm>
            <a:off x="7546848" y="1371600"/>
            <a:ext cx="1216152" cy="1586593"/>
          </a:xfrm>
          <a:prstGeom prst="cube">
            <a:avLst/>
          </a:prstGeom>
          <a:solidFill>
            <a:srgbClr val="00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  <a:endParaRPr lang="en-US" sz="6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Plus 27"/>
          <p:cNvSpPr/>
          <p:nvPr/>
        </p:nvSpPr>
        <p:spPr>
          <a:xfrm>
            <a:off x="2385005" y="535441"/>
            <a:ext cx="1219200" cy="834114"/>
          </a:xfrm>
          <a:prstGeom prst="mathPlus">
            <a:avLst>
              <a:gd name="adj1" fmla="val 11765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Minus 28"/>
          <p:cNvSpPr/>
          <p:nvPr/>
        </p:nvSpPr>
        <p:spPr>
          <a:xfrm>
            <a:off x="3604205" y="529317"/>
            <a:ext cx="1219200" cy="834114"/>
          </a:xfrm>
          <a:prstGeom prst="mathMinus">
            <a:avLst>
              <a:gd name="adj1" fmla="val 15683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ivision 29"/>
          <p:cNvSpPr/>
          <p:nvPr/>
        </p:nvSpPr>
        <p:spPr>
          <a:xfrm>
            <a:off x="6324600" y="513670"/>
            <a:ext cx="1219200" cy="834114"/>
          </a:xfrm>
          <a:prstGeom prst="mathDivide">
            <a:avLst>
              <a:gd name="adj1" fmla="val 10459"/>
              <a:gd name="adj2" fmla="val 2930"/>
              <a:gd name="adj3" fmla="val 5571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019800" y="796015"/>
            <a:ext cx="224518" cy="213632"/>
          </a:xfrm>
          <a:prstGeom prst="ellipse">
            <a:avLst/>
          </a:prstGeom>
          <a:solidFill>
            <a:srgbClr val="0000D0"/>
          </a:solidFill>
          <a:ln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Wave 31"/>
          <p:cNvSpPr/>
          <p:nvPr/>
        </p:nvSpPr>
        <p:spPr>
          <a:xfrm>
            <a:off x="7772399" y="902831"/>
            <a:ext cx="787853" cy="142196"/>
          </a:xfrm>
          <a:prstGeom prst="wave">
            <a:avLst>
              <a:gd name="adj1" fmla="val 20000"/>
              <a:gd name="adj2" fmla="val 890"/>
            </a:avLst>
          </a:prstGeom>
          <a:solidFill>
            <a:srgbClr val="0000D0"/>
          </a:solidFill>
          <a:ln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Multiply 32"/>
          <p:cNvSpPr/>
          <p:nvPr/>
        </p:nvSpPr>
        <p:spPr>
          <a:xfrm>
            <a:off x="4837339" y="513670"/>
            <a:ext cx="1219200" cy="834114"/>
          </a:xfrm>
          <a:prstGeom prst="mathMultiply">
            <a:avLst>
              <a:gd name="adj1" fmla="val 14377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5566448" y="3660735"/>
            <a:ext cx="3044152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বীজগণিতে প্রক্রিয়া চিহ্ন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Plus 14"/>
          <p:cNvSpPr/>
          <p:nvPr/>
        </p:nvSpPr>
        <p:spPr>
          <a:xfrm>
            <a:off x="3968496" y="2209800"/>
            <a:ext cx="603504" cy="490184"/>
          </a:xfrm>
          <a:prstGeom prst="mathPlus">
            <a:avLst>
              <a:gd name="adj1" fmla="val 7323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46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3.7037E-6 L 0.32517 -0.0064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-324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35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7.40741E-7 L -0.35851 0.00671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34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2.22222E-6 L -0.30833 -2.22222E-6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175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8" grpId="1" animBg="1"/>
      <p:bldP spid="2" grpId="0"/>
      <p:bldP spid="2" grpId="1"/>
      <p:bldP spid="20" grpId="0"/>
      <p:bldP spid="21" grpId="0" animBg="1"/>
      <p:bldP spid="21" grpId="1" animBg="1"/>
      <p:bldP spid="4" grpId="0" animBg="1"/>
      <p:bldP spid="4" grpId="2" animBg="1"/>
      <p:bldP spid="24" grpId="0" animBg="1"/>
      <p:bldP spid="25" grpId="0" animBg="1"/>
      <p:bldP spid="6" grpId="0" animBg="1"/>
      <p:bldP spid="6" grpId="2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6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520" y="457200"/>
            <a:ext cx="2432868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15" y="2283279"/>
            <a:ext cx="2410673" cy="1774372"/>
          </a:xfrm>
          <a:prstGeom prst="rect">
            <a:avLst/>
          </a:prstGeom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52"/>
          <a:stretch/>
        </p:blipFill>
        <p:spPr bwMode="auto">
          <a:xfrm>
            <a:off x="3352800" y="457200"/>
            <a:ext cx="2286000" cy="174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552"/>
          <a:stretch/>
        </p:blipFill>
        <p:spPr bwMode="auto">
          <a:xfrm>
            <a:off x="3352800" y="2283279"/>
            <a:ext cx="2286000" cy="1749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40871" y="2835414"/>
            <a:ext cx="2911930" cy="707886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অজ্ঞাত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রাশি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40870" y="990600"/>
            <a:ext cx="2911929" cy="707886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bn-IN" sz="36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  <a:sym typeface="Symbol"/>
              </a:rPr>
              <a:t>4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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Equal 26"/>
          <p:cNvSpPr/>
          <p:nvPr/>
        </p:nvSpPr>
        <p:spPr>
          <a:xfrm>
            <a:off x="5511154" y="1069522"/>
            <a:ext cx="914400" cy="914400"/>
          </a:xfrm>
          <a:prstGeom prst="mathEqual">
            <a:avLst>
              <a:gd name="adj1" fmla="val 11615"/>
              <a:gd name="adj2" fmla="val 9379"/>
            </a:avLst>
          </a:prstGeom>
          <a:solidFill>
            <a:srgbClr val="000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Equal 27"/>
          <p:cNvSpPr/>
          <p:nvPr/>
        </p:nvSpPr>
        <p:spPr>
          <a:xfrm>
            <a:off x="5517696" y="2932314"/>
            <a:ext cx="914400" cy="914400"/>
          </a:xfrm>
          <a:prstGeom prst="mathEqual">
            <a:avLst>
              <a:gd name="adj1" fmla="val 12805"/>
              <a:gd name="adj2" fmla="val 11760"/>
            </a:avLst>
          </a:prstGeom>
          <a:solidFill>
            <a:srgbClr val="000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645774" y="470807"/>
            <a:ext cx="64633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645188" y="2283279"/>
            <a:ext cx="646331" cy="64633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y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9157" y="4080890"/>
            <a:ext cx="2399788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5657172" y="4091775"/>
                <a:ext cx="661985" cy="1023935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b="1" i="0" smtClean="0">
                          <a:latin typeface="Cambria Math"/>
                          <a:cs typeface="Times New Roman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3200" b="1" i="1" smtClean="0"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fPr>
                        <m:num>
                          <m:r>
                            <a:rPr lang="en-US" sz="3200" b="1" i="0" smtClean="0">
                              <a:latin typeface="Cambria Math"/>
                              <a:cs typeface="Times New Roman" pitchFamily="18" charset="0"/>
                            </a:rPr>
                            <m:t>𝐱</m:t>
                          </m:r>
                        </m:num>
                        <m:den>
                          <m:r>
                            <a:rPr lang="en-US" sz="3200" b="1" i="0" smtClean="0">
                              <a:latin typeface="Cambria Math"/>
                              <a:cs typeface="Times New Roman" pitchFamily="18" charset="0"/>
                            </a:rPr>
                            <m:t>𝐲</m:t>
                          </m:r>
                        </m:den>
                      </m:f>
                    </m:oMath>
                  </m:oMathPara>
                </a14:m>
                <a:endParaRPr lang="en-US" sz="3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7172" y="4091775"/>
                <a:ext cx="661985" cy="102393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1" name="Picture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357" y="4076700"/>
            <a:ext cx="2285999" cy="177584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157" y="4077280"/>
            <a:ext cx="2399788" cy="1775260"/>
          </a:xfrm>
          <a:prstGeom prst="rect">
            <a:avLst/>
          </a:prstGeom>
        </p:spPr>
      </p:pic>
      <p:sp>
        <p:nvSpPr>
          <p:cNvPr id="43" name="TextBox 42"/>
          <p:cNvSpPr txBox="1"/>
          <p:nvPr/>
        </p:nvSpPr>
        <p:spPr>
          <a:xfrm>
            <a:off x="440870" y="4591101"/>
            <a:ext cx="2895600" cy="707886"/>
          </a:xfrm>
          <a:prstGeom prst="rect">
            <a:avLst/>
          </a:prstGeom>
          <a:solidFill>
            <a:srgbClr val="A3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অজ্ঞাত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রাশি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  <a:sym typeface="Symbol"/>
              </a:rPr>
              <a:t>÷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y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1926" y="5431035"/>
            <a:ext cx="7524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0870" y="5801165"/>
            <a:ext cx="8278073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গুণের ক্ষেত্রে প্রথমে সংখ্যা প্রতীক ও পরে অক্ষর প্রতীক লেখা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55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7" grpId="0" animBg="1"/>
      <p:bldP spid="28" grpId="0" animBg="1"/>
      <p:bldP spid="30" grpId="0" animBg="1"/>
      <p:bldP spid="31" grpId="0" animBg="1"/>
      <p:bldP spid="40" grpId="0" animBg="1"/>
      <p:bldP spid="43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uble Wave 1"/>
          <p:cNvSpPr/>
          <p:nvPr/>
        </p:nvSpPr>
        <p:spPr>
          <a:xfrm>
            <a:off x="2667000" y="533400"/>
            <a:ext cx="3048000" cy="1752600"/>
          </a:xfrm>
          <a:prstGeom prst="doubleWave">
            <a:avLst>
              <a:gd name="adj1" fmla="val 12500"/>
              <a:gd name="adj2" fmla="val 0"/>
            </a:avLst>
          </a:prstGeom>
          <a:solidFill>
            <a:srgbClr val="FFCC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55416" y="2571214"/>
            <a:ext cx="7726584" cy="3600986"/>
          </a:xfrm>
          <a:prstGeom prst="rect">
            <a:avLst/>
          </a:prstGeom>
          <a:gradFill flip="none" rotWithShape="1">
            <a:gsLst>
              <a:gs pos="0">
                <a:srgbClr val="2EC000">
                  <a:tint val="66000"/>
                  <a:satMod val="160000"/>
                </a:srgbClr>
              </a:gs>
              <a:gs pos="50000">
                <a:srgbClr val="2EC000">
                  <a:tint val="44500"/>
                  <a:satMod val="160000"/>
                </a:srgbClr>
              </a:gs>
              <a:gs pos="100000">
                <a:srgbClr val="2EC000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+, </a:t>
            </a:r>
            <a:r>
              <a:rPr lang="en-US" sz="3600" b="1" dirty="0" smtClean="0">
                <a:latin typeface="Times New Roman"/>
                <a:cs typeface="Times New Roman"/>
              </a:rPr>
              <a:t>̶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,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Symbol"/>
              </a:rPr>
              <a:t>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  <a:sym typeface="Symbol"/>
              </a:rPr>
              <a:t>,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  <a:sym typeface="Symbol"/>
              </a:rPr>
              <a:t>÷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চিহ্নের সাহায্যে লেখঃ</a:t>
            </a:r>
          </a:p>
          <a:p>
            <a:pPr marL="571500" indent="-571500">
              <a:buAutoNum type="romanLcParenBoth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x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এর পাচগুণ থেকে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y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এর তিনগুণ বিয়োগ।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(</a:t>
            </a:r>
            <a:r>
              <a:rPr lang="en-US" sz="3200" dirty="0" smtClean="0">
                <a:latin typeface="Times New Roman"/>
                <a:cs typeface="Times New Roman"/>
                <a:sym typeface="Symbol"/>
              </a:rPr>
              <a:t>ii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)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ও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 এর গুণফলের সাথে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c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এর দ্বিগুণ যোগ।</a:t>
            </a:r>
          </a:p>
          <a:p>
            <a:pPr marL="571500" indent="-571500">
              <a:buAutoNum type="romanLcParenBoth" startAt="3"/>
            </a:pP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x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ও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y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 এর যোগফলকে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x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y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 এর বিয়োগফল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 দ্বারা ভাগ।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(</a:t>
            </a:r>
            <a:r>
              <a:rPr lang="en-US" sz="3200" dirty="0" smtClean="0">
                <a:latin typeface="Times New Roman"/>
                <a:cs typeface="Times New Roman"/>
                <a:sym typeface="Symbol"/>
              </a:rPr>
              <a:t>iv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) একটি সংখ্যার পাঁচগুণ থেকে অপর একটি সংখ্যার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 চারগুন বিয়োগ।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68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9" t="6446" r="26067" b="4007"/>
          <a:stretch/>
        </p:blipFill>
        <p:spPr>
          <a:xfrm>
            <a:off x="609600" y="609600"/>
            <a:ext cx="1796144" cy="1447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9" t="6446" r="26067" b="4007"/>
          <a:stretch/>
        </p:blipFill>
        <p:spPr>
          <a:xfrm>
            <a:off x="2427517" y="609600"/>
            <a:ext cx="1796144" cy="1447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9" t="6446" r="26067" b="4007"/>
          <a:stretch/>
        </p:blipFill>
        <p:spPr>
          <a:xfrm>
            <a:off x="4256318" y="609600"/>
            <a:ext cx="1796144" cy="1447800"/>
          </a:xfrm>
          <a:prstGeom prst="rect">
            <a:avLst/>
          </a:prstGeom>
        </p:spPr>
      </p:pic>
      <p:sp>
        <p:nvSpPr>
          <p:cNvPr id="15" name="Equal 14"/>
          <p:cNvSpPr/>
          <p:nvPr/>
        </p:nvSpPr>
        <p:spPr>
          <a:xfrm>
            <a:off x="6016610" y="967963"/>
            <a:ext cx="914400" cy="914400"/>
          </a:xfrm>
          <a:prstGeom prst="mathEqual">
            <a:avLst>
              <a:gd name="adj1" fmla="val 11615"/>
              <a:gd name="adj2" fmla="val 9379"/>
            </a:avLst>
          </a:prstGeom>
          <a:solidFill>
            <a:srgbClr val="000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62800" y="1009664"/>
            <a:ext cx="800219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3x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6349" r="12830" b="9206"/>
          <a:stretch/>
        </p:blipFill>
        <p:spPr>
          <a:xfrm>
            <a:off x="500413" y="2147760"/>
            <a:ext cx="1490676" cy="1099857"/>
          </a:xfrm>
          <a:prstGeom prst="rect">
            <a:avLst/>
          </a:prstGeom>
          <a:ln>
            <a:noFill/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6349" r="12830" b="9206"/>
          <a:stretch/>
        </p:blipFill>
        <p:spPr>
          <a:xfrm>
            <a:off x="2029192" y="2136875"/>
            <a:ext cx="1490676" cy="1099857"/>
          </a:xfrm>
          <a:prstGeom prst="rect">
            <a:avLst/>
          </a:prstGeom>
          <a:ln>
            <a:noFill/>
          </a:ln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6349" r="12830" b="9206"/>
          <a:stretch/>
        </p:blipFill>
        <p:spPr>
          <a:xfrm>
            <a:off x="3552525" y="2147760"/>
            <a:ext cx="1490676" cy="1099857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6349" r="12830" b="9206"/>
          <a:stretch/>
        </p:blipFill>
        <p:spPr>
          <a:xfrm>
            <a:off x="5064972" y="2136875"/>
            <a:ext cx="1490676" cy="1099857"/>
          </a:xfrm>
          <a:prstGeom prst="rect">
            <a:avLst/>
          </a:prstGeom>
          <a:ln>
            <a:noFill/>
          </a:ln>
        </p:spPr>
      </p:pic>
      <p:sp>
        <p:nvSpPr>
          <p:cNvPr id="20" name="Equal 19"/>
          <p:cNvSpPr/>
          <p:nvPr/>
        </p:nvSpPr>
        <p:spPr>
          <a:xfrm>
            <a:off x="6536541" y="2213075"/>
            <a:ext cx="914400" cy="914400"/>
          </a:xfrm>
          <a:prstGeom prst="mathEqual">
            <a:avLst>
              <a:gd name="adj1" fmla="val 11615"/>
              <a:gd name="adj2" fmla="val 9379"/>
            </a:avLst>
          </a:prstGeom>
          <a:solidFill>
            <a:srgbClr val="000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546250" y="2213075"/>
            <a:ext cx="800219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4y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" t="2686" r="2915" b="2458"/>
          <a:stretch/>
        </p:blipFill>
        <p:spPr>
          <a:xfrm>
            <a:off x="489524" y="3279875"/>
            <a:ext cx="1347942" cy="1292125"/>
          </a:xfrm>
          <a:prstGeom prst="rect">
            <a:avLst/>
          </a:prstGeom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" t="2686" r="2915" b="2458"/>
          <a:stretch/>
        </p:blipFill>
        <p:spPr>
          <a:xfrm>
            <a:off x="1864684" y="3279875"/>
            <a:ext cx="1347942" cy="1292125"/>
          </a:xfrm>
          <a:prstGeom prst="rect">
            <a:avLst/>
          </a:prstGeom>
          <a:ln>
            <a:noFill/>
          </a:ln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" t="2686" r="2915" b="2458"/>
          <a:stretch/>
        </p:blipFill>
        <p:spPr>
          <a:xfrm>
            <a:off x="3190855" y="3279875"/>
            <a:ext cx="1347942" cy="1292125"/>
          </a:xfrm>
          <a:prstGeom prst="rect">
            <a:avLst/>
          </a:prstGeom>
          <a:ln>
            <a:noFill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" t="2686" r="2915" b="2458"/>
          <a:stretch/>
        </p:blipFill>
        <p:spPr>
          <a:xfrm>
            <a:off x="4538797" y="3279875"/>
            <a:ext cx="1347942" cy="1292125"/>
          </a:xfrm>
          <a:prstGeom prst="rect">
            <a:avLst/>
          </a:prstGeom>
          <a:ln>
            <a:noFill/>
          </a:ln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9" t="2686" r="2915" b="2458"/>
          <a:stretch/>
        </p:blipFill>
        <p:spPr>
          <a:xfrm>
            <a:off x="5875853" y="3279875"/>
            <a:ext cx="1347942" cy="1292125"/>
          </a:xfrm>
          <a:prstGeom prst="rect">
            <a:avLst/>
          </a:prstGeom>
          <a:ln>
            <a:noFill/>
          </a:ln>
        </p:spPr>
      </p:pic>
      <p:sp>
        <p:nvSpPr>
          <p:cNvPr id="27" name="Equal 26"/>
          <p:cNvSpPr/>
          <p:nvPr/>
        </p:nvSpPr>
        <p:spPr>
          <a:xfrm>
            <a:off x="7239000" y="3494468"/>
            <a:ext cx="609600" cy="879377"/>
          </a:xfrm>
          <a:prstGeom prst="mathEqual">
            <a:avLst>
              <a:gd name="adj1" fmla="val 11615"/>
              <a:gd name="adj2" fmla="val 9379"/>
            </a:avLst>
          </a:prstGeom>
          <a:solidFill>
            <a:srgbClr val="000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848600" y="3508475"/>
            <a:ext cx="835485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5p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9" t="6446" r="26067" b="4007"/>
          <a:stretch/>
        </p:blipFill>
        <p:spPr>
          <a:xfrm>
            <a:off x="2580248" y="4644805"/>
            <a:ext cx="1665510" cy="1063995"/>
          </a:xfrm>
          <a:prstGeom prst="rect">
            <a:avLst/>
          </a:prstGeom>
        </p:spPr>
      </p:pic>
      <p:sp>
        <p:nvSpPr>
          <p:cNvPr id="32" name="Oval 31"/>
          <p:cNvSpPr/>
          <p:nvPr/>
        </p:nvSpPr>
        <p:spPr>
          <a:xfrm>
            <a:off x="4529124" y="5029200"/>
            <a:ext cx="224518" cy="205450"/>
          </a:xfrm>
          <a:prstGeom prst="ellipse">
            <a:avLst/>
          </a:prstGeom>
          <a:solidFill>
            <a:srgbClr val="0000D0"/>
          </a:solidFill>
          <a:ln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2033892" y="5035123"/>
            <a:ext cx="224518" cy="205450"/>
          </a:xfrm>
          <a:prstGeom prst="ellipse">
            <a:avLst/>
          </a:prstGeom>
          <a:solidFill>
            <a:srgbClr val="0000D0"/>
          </a:solidFill>
          <a:ln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Equal 33"/>
          <p:cNvSpPr/>
          <p:nvPr/>
        </p:nvSpPr>
        <p:spPr>
          <a:xfrm>
            <a:off x="6671161" y="4800600"/>
            <a:ext cx="609600" cy="914400"/>
          </a:xfrm>
          <a:prstGeom prst="mathEqual">
            <a:avLst>
              <a:gd name="adj1" fmla="val 11615"/>
              <a:gd name="adj2" fmla="val 9379"/>
            </a:avLst>
          </a:prstGeom>
          <a:solidFill>
            <a:srgbClr val="0000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373620" y="4842301"/>
            <a:ext cx="1313180" cy="83099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mxy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0413" y="5816025"/>
            <a:ext cx="8183671" cy="584775"/>
          </a:xfrm>
          <a:prstGeom prst="rect">
            <a:avLst/>
          </a:prstGeom>
          <a:solidFill>
            <a:srgbClr val="A3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চলকের সাথে গুণক হিসেবে যুক্ত সংখ্যা বা অক্ষরকে সহগ বলে।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47357" y="142516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68570" y="221307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631410" y="354113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Plus 38"/>
          <p:cNvSpPr/>
          <p:nvPr/>
        </p:nvSpPr>
        <p:spPr>
          <a:xfrm>
            <a:off x="1864684" y="1490910"/>
            <a:ext cx="610424" cy="477618"/>
          </a:xfrm>
          <a:prstGeom prst="mathPlus">
            <a:avLst>
              <a:gd name="adj1" fmla="val 1376"/>
            </a:avLst>
          </a:prstGeom>
          <a:solidFill>
            <a:srgbClr val="66FF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Plus 40"/>
          <p:cNvSpPr/>
          <p:nvPr/>
        </p:nvSpPr>
        <p:spPr>
          <a:xfrm>
            <a:off x="3810000" y="1539963"/>
            <a:ext cx="610424" cy="477618"/>
          </a:xfrm>
          <a:prstGeom prst="mathPlus">
            <a:avLst>
              <a:gd name="adj1" fmla="val 1376"/>
            </a:avLst>
          </a:prstGeom>
          <a:solidFill>
            <a:srgbClr val="0000D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Plus 41"/>
          <p:cNvSpPr/>
          <p:nvPr/>
        </p:nvSpPr>
        <p:spPr>
          <a:xfrm>
            <a:off x="1723980" y="2802257"/>
            <a:ext cx="610424" cy="477618"/>
          </a:xfrm>
          <a:prstGeom prst="mathPlus">
            <a:avLst>
              <a:gd name="adj1" fmla="val 1376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Plus 42"/>
          <p:cNvSpPr/>
          <p:nvPr/>
        </p:nvSpPr>
        <p:spPr>
          <a:xfrm>
            <a:off x="3248216" y="2802257"/>
            <a:ext cx="610424" cy="477618"/>
          </a:xfrm>
          <a:prstGeom prst="mathPlus">
            <a:avLst>
              <a:gd name="adj1" fmla="val 1376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Plus 43"/>
          <p:cNvSpPr/>
          <p:nvPr/>
        </p:nvSpPr>
        <p:spPr>
          <a:xfrm>
            <a:off x="4759760" y="2805263"/>
            <a:ext cx="610424" cy="477618"/>
          </a:xfrm>
          <a:prstGeom prst="mathPlus">
            <a:avLst>
              <a:gd name="adj1" fmla="val 1376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Plus 44"/>
          <p:cNvSpPr/>
          <p:nvPr/>
        </p:nvSpPr>
        <p:spPr>
          <a:xfrm>
            <a:off x="1507672" y="4135036"/>
            <a:ext cx="610424" cy="477618"/>
          </a:xfrm>
          <a:prstGeom prst="mathPlus">
            <a:avLst>
              <a:gd name="adj1" fmla="val 1376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Plus 45"/>
          <p:cNvSpPr/>
          <p:nvPr/>
        </p:nvSpPr>
        <p:spPr>
          <a:xfrm>
            <a:off x="2885643" y="4173387"/>
            <a:ext cx="610424" cy="477618"/>
          </a:xfrm>
          <a:prstGeom prst="mathPlus">
            <a:avLst>
              <a:gd name="adj1" fmla="val 1376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Plus 48"/>
          <p:cNvSpPr/>
          <p:nvPr/>
        </p:nvSpPr>
        <p:spPr>
          <a:xfrm>
            <a:off x="4223661" y="4173387"/>
            <a:ext cx="610424" cy="477618"/>
          </a:xfrm>
          <a:prstGeom prst="mathPlus">
            <a:avLst>
              <a:gd name="adj1" fmla="val 1376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Plus 49"/>
          <p:cNvSpPr/>
          <p:nvPr/>
        </p:nvSpPr>
        <p:spPr>
          <a:xfrm>
            <a:off x="5570641" y="4173387"/>
            <a:ext cx="610424" cy="477618"/>
          </a:xfrm>
          <a:prstGeom prst="mathPlus">
            <a:avLst>
              <a:gd name="adj1" fmla="val 1376"/>
            </a:avLst>
          </a:prstGeom>
          <a:solidFill>
            <a:srgbClr val="0000D0"/>
          </a:solidFill>
          <a:ln w="28575">
            <a:solidFill>
              <a:srgbClr val="0000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995930" y="1412010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4822918" y="138375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538655" y="222376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4050833" y="2227038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70641" y="2232154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2015225" y="358861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330701" y="3588612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683644" y="358861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960491" y="3588611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3053291" y="5088523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5536737" y="4847417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87" t="6349" r="12830" b="9206"/>
          <a:stretch/>
        </p:blipFill>
        <p:spPr>
          <a:xfrm>
            <a:off x="5029200" y="4648200"/>
            <a:ext cx="1490676" cy="1099857"/>
          </a:xfrm>
          <a:prstGeom prst="rect">
            <a:avLst/>
          </a:prstGeom>
          <a:ln>
            <a:noFill/>
          </a:ln>
        </p:spPr>
      </p:pic>
      <p:sp>
        <p:nvSpPr>
          <p:cNvPr id="62" name="TextBox 61"/>
          <p:cNvSpPr txBox="1"/>
          <p:nvPr/>
        </p:nvSpPr>
        <p:spPr>
          <a:xfrm>
            <a:off x="5497357" y="4713515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45063" y="4822859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m</a:t>
            </a:r>
            <a:endParaRPr lang="en-US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783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3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1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7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0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8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1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9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" grpId="0" animBg="1"/>
      <p:bldP spid="20" grpId="0" animBg="1"/>
      <p:bldP spid="21" grpId="0" animBg="1"/>
      <p:bldP spid="27" grpId="0" animBg="1"/>
      <p:bldP spid="28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2" grpId="0"/>
      <p:bldP spid="37" grpId="0"/>
      <p:bldP spid="38" grpId="0"/>
      <p:bldP spid="39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9" grpId="0" animBg="1"/>
      <p:bldP spid="50" grpId="0" animBg="1"/>
      <p:bldP spid="47" grpId="0"/>
      <p:bldP spid="48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2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9" t="5238" r="3084" b="4761"/>
          <a:stretch/>
        </p:blipFill>
        <p:spPr>
          <a:xfrm>
            <a:off x="609600" y="696685"/>
            <a:ext cx="2664926" cy="2119784"/>
          </a:xfrm>
          <a:prstGeom prst="rect">
            <a:avLst/>
          </a:prstGeom>
          <a:solidFill>
            <a:srgbClr val="33D600"/>
          </a:solidFill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4526" y="696685"/>
            <a:ext cx="2677886" cy="21197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587828" y="2826271"/>
            <a:ext cx="2664926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টাকা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54828" y="2826271"/>
            <a:ext cx="2697583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bn-IN" sz="3200" dirty="0" smtClean="0">
                <a:latin typeface="Times New Roman" pitchFamily="18" charset="0"/>
                <a:cs typeface="NikoshBAN" pitchFamily="2" charset="0"/>
              </a:rPr>
              <a:t> টাকা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52411" y="2826271"/>
            <a:ext cx="2688771" cy="584775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টাকা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828" y="3886200"/>
            <a:ext cx="8053353" cy="206210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(ক) চারটি গরু ও ছয়টি খাসির মোট দাম কত?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(খ) তিনটি গরু, চারটি খাসি ও সাতটি মোরগের মোট দাম কত?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(গ) পাঁচটি গরু ও তিনটি খাসির দাম থেকে আটটি মোরগের দাম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বাদ দিলে কত টাকা থাকে?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412" y="696685"/>
            <a:ext cx="2688769" cy="211978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36089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2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uble Wave 2"/>
          <p:cNvSpPr/>
          <p:nvPr/>
        </p:nvSpPr>
        <p:spPr>
          <a:xfrm>
            <a:off x="2688771" y="533400"/>
            <a:ext cx="3048000" cy="1828800"/>
          </a:xfrm>
          <a:prstGeom prst="doubleWave">
            <a:avLst>
              <a:gd name="adj1" fmla="val 12500"/>
              <a:gd name="adj2" fmla="val 0"/>
            </a:avLst>
          </a:prstGeom>
          <a:gradFill flip="none" rotWithShape="1">
            <a:gsLst>
              <a:gs pos="0">
                <a:srgbClr val="33D600">
                  <a:tint val="66000"/>
                  <a:satMod val="160000"/>
                </a:srgbClr>
              </a:gs>
              <a:gs pos="50000">
                <a:srgbClr val="33D600">
                  <a:tint val="44500"/>
                  <a:satMod val="160000"/>
                </a:srgbClr>
              </a:gs>
              <a:gs pos="100000">
                <a:srgbClr val="33D6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29441" y="2590800"/>
                <a:ext cx="7981159" cy="2963504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১। সহগ নির্ণয় করঃ</a:t>
                </a:r>
              </a:p>
              <a:p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(</a:t>
                </a:r>
                <a:r>
                  <a:rPr lang="en-US" sz="3200" dirty="0" smtClean="0">
                    <a:latin typeface="Times New Roman"/>
                    <a:cs typeface="Times New Roman"/>
                  </a:rPr>
                  <a:t>i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)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8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x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sz="3200" dirty="0" smtClean="0">
                    <a:latin typeface="Times New Roman"/>
                    <a:cs typeface="Times New Roman"/>
                  </a:rPr>
                  <a:t>ii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7xy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200" dirty="0" smtClean="0">
                    <a:latin typeface="Times New Roman"/>
                    <a:cs typeface="Times New Roman"/>
                  </a:rPr>
                  <a:t>iii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3</m:t>
                        </m:r>
                      </m:num>
                      <m:den>
                        <m:r>
                          <a:rPr lang="en-US" sz="3200" b="0" i="1" smtClean="0">
                            <a:latin typeface="Cambria Math"/>
                            <a:cs typeface="NikoshBAN" pitchFamily="2" charset="0"/>
                          </a:rPr>
                          <m:t>2</m:t>
                        </m:r>
                      </m:den>
                    </m:f>
                    <m:r>
                      <a:rPr lang="en-US" sz="3200" b="0" i="1" smtClean="0">
                        <a:latin typeface="Cambria Math"/>
                        <a:cs typeface="NikoshBAN" pitchFamily="2" charset="0"/>
                      </a:rPr>
                      <m:t>𝑎𝑏</m:t>
                    </m:r>
                    <m:r>
                      <a:rPr lang="bn-IN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200" dirty="0" smtClean="0">
                    <a:latin typeface="Times New Roman"/>
                    <a:cs typeface="Times New Roman"/>
                  </a:rPr>
                  <a:t>iv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axy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sz="3200" dirty="0" smtClean="0">
                    <a:latin typeface="Times New Roman"/>
                    <a:cs typeface="Times New Roman"/>
                  </a:rPr>
                  <a:t>v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–xyz</a:t>
                </a: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২।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এর আক্ষরিক সহগ নির্ণয় করঃ</a:t>
                </a:r>
              </a:p>
              <a:p>
                <a:pPr marL="571500" indent="-571500">
                  <a:buAutoNum type="romanLcParenBoth"/>
                </a:pP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b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x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200" dirty="0">
                    <a:latin typeface="Times New Roman"/>
                    <a:cs typeface="Times New Roman"/>
                  </a:rPr>
                  <a:t>ii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3200" dirty="0" err="1" smtClean="0">
                    <a:latin typeface="Times New Roman" pitchFamily="18" charset="0"/>
                    <a:cs typeface="Times New Roman" pitchFamily="18" charset="0"/>
                  </a:rPr>
                  <a:t>pqx</a:t>
                </a:r>
                <a:r>
                  <a:rPr lang="bn-IN" sz="3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200" dirty="0">
                    <a:latin typeface="Times New Roman"/>
                    <a:cs typeface="Times New Roman"/>
                  </a:rPr>
                  <a:t>iii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mx + c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en-US" sz="3200" dirty="0">
                    <a:latin typeface="Times New Roman"/>
                    <a:cs typeface="Times New Roman"/>
                  </a:rPr>
                  <a:t>iv</a:t>
                </a:r>
                <a:r>
                  <a:rPr lang="bn-IN" sz="3200" dirty="0">
                    <a:latin typeface="NikoshBAN" pitchFamily="2" charset="0"/>
                    <a:cs typeface="NikoshBAN" pitchFamily="2" charset="0"/>
                  </a:rPr>
                  <a:t>) 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ax –</a:t>
                </a:r>
                <a:r>
                  <a:rPr lang="en-US" sz="3200" dirty="0" err="1" smtClean="0">
                    <a:latin typeface="NikoshBAN" pitchFamily="2" charset="0"/>
                    <a:cs typeface="NikoshBAN" pitchFamily="2" charset="0"/>
                  </a:rPr>
                  <a:t>bz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(</a:t>
                </a:r>
                <a:r>
                  <a:rPr lang="en-US" sz="3200" dirty="0">
                    <a:latin typeface="Times New Roman"/>
                    <a:cs typeface="Times New Roman"/>
                  </a:rPr>
                  <a:t>v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)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4</m:t>
                        </m:r>
                      </m:num>
                      <m:den>
                        <m:r>
                          <a:rPr lang="en-US" sz="3200" b="0" i="0" smtClean="0">
                            <a:latin typeface="Cambria Math"/>
                            <a:cs typeface="NikoshBAN" pitchFamily="2" charset="0"/>
                          </a:rPr>
                          <m:t>5</m:t>
                        </m:r>
                      </m:den>
                    </m:f>
                    <m:r>
                      <m:rPr>
                        <m:sty m:val="p"/>
                      </m:rPr>
                      <a:rPr lang="en-US" sz="3200" b="0" i="0" smtClean="0">
                        <a:latin typeface="Cambria Math"/>
                        <a:cs typeface="NikoshBAN" pitchFamily="2" charset="0"/>
                      </a:rPr>
                      <m:t>kx</m:t>
                    </m:r>
                  </m:oMath>
                </a14:m>
                <a:endParaRPr lang="bn-IN" sz="3200" b="0" dirty="0" smtClean="0"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৩। একটি খাতার দাম </a:t>
                </a:r>
                <a:r>
                  <a:rPr lang="en-US" sz="3200" dirty="0" smtClean="0">
                    <a:latin typeface="Times New Roman" pitchFamily="18" charset="0"/>
                    <a:cs typeface="Times New Roman" pitchFamily="18" charset="0"/>
                  </a:rPr>
                  <a:t>y</a:t>
                </a: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টাকা হলে নয়টি খাতার দাম কত?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441" y="2590800"/>
                <a:ext cx="7981159" cy="2963504"/>
              </a:xfrm>
              <a:prstGeom prst="rect">
                <a:avLst/>
              </a:prstGeom>
              <a:blipFill rotWithShape="1">
                <a:blip r:embed="rId3"/>
                <a:stretch>
                  <a:fillRect l="-1828" t="-2454" b="-5726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3203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8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599" y="739914"/>
            <a:ext cx="8079185" cy="769441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0486" y="2154036"/>
            <a:ext cx="6313714" cy="523220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7y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এর চলক কোনটি?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1372" y="3002416"/>
            <a:ext cx="6302828" cy="52322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9x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এর সহগ কোনটি?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1372" y="3830436"/>
            <a:ext cx="4474028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9m+7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রাশিটি দ্বারা কী বোঝায়?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20486" y="4668636"/>
            <a:ext cx="6313714" cy="523220"/>
          </a:xfrm>
          <a:prstGeom prst="rect">
            <a:avLst/>
          </a:prstGeom>
          <a:solidFill>
            <a:srgbClr val="D9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3a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5y</a:t>
            </a:r>
            <a:r>
              <a:rPr lang="b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এর পার্থক্য কিভাবে লেখা হয়?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5506836"/>
            <a:ext cx="6783973" cy="523220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৫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এর পাঁচগুণ ও 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y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এর চারগুণ একত্রে কিভাবে লেখা হয়?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619999" y="2123258"/>
            <a:ext cx="1068786" cy="584775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596193" y="2940861"/>
            <a:ext cx="1092592" cy="5847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5399" y="3830436"/>
            <a:ext cx="358338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এর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bn-IN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গুণের সাথে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যোগ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3573" y="4637857"/>
            <a:ext cx="1295212" cy="584775"/>
          </a:xfrm>
          <a:prstGeom prst="rect">
            <a:avLst/>
          </a:prstGeom>
          <a:solidFill>
            <a:srgbClr val="D9FF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3a </a:t>
            </a:r>
            <a:r>
              <a:rPr lang="en-US" sz="3200" b="1" dirty="0" smtClean="0">
                <a:latin typeface="Times New Roman"/>
                <a:cs typeface="Times New Roman"/>
              </a:rPr>
              <a:t>~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04459" y="5506836"/>
            <a:ext cx="1284326" cy="523220"/>
          </a:xfrm>
          <a:prstGeom prst="rect">
            <a:avLst/>
          </a:prstGeom>
          <a:solidFill>
            <a:srgbClr val="CCFF99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5x + 4y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2791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2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4089" y="739914"/>
            <a:ext cx="7560311" cy="769441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1939" y="4602540"/>
            <a:ext cx="7544609" cy="1569660"/>
          </a:xfrm>
          <a:prstGeom prst="rect">
            <a:avLst/>
          </a:prstGeom>
          <a:gradFill flip="none" rotWithShape="1">
            <a:gsLst>
              <a:gs pos="0">
                <a:srgbClr val="33D600">
                  <a:tint val="66000"/>
                  <a:satMod val="160000"/>
                </a:srgbClr>
              </a:gs>
              <a:gs pos="50000">
                <a:srgbClr val="33D600">
                  <a:tint val="44500"/>
                  <a:satMod val="160000"/>
                </a:srgbClr>
              </a:gs>
              <a:gs pos="100000">
                <a:srgbClr val="33D600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(ক) পাঁচটি কলম ও ছয়টি বইয়ের দাম কত?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(খ) আটটি বই ও চারটি রাবারের দাম কত?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(গ) সাতটি কলম, তিনটি বই ও দুইটি রাবারের দাম কত?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47" t="13084" r="9762" b="17131"/>
          <a:stretch/>
        </p:blipFill>
        <p:spPr>
          <a:xfrm>
            <a:off x="6019800" y="1796031"/>
            <a:ext cx="2506749" cy="181802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981940" y="3657600"/>
            <a:ext cx="2531110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টাকা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04809" y="3657600"/>
            <a:ext cx="2522841" cy="584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bn-IN" sz="3200" dirty="0" smtClean="0">
                <a:latin typeface="Times New Roman" pitchFamily="18" charset="0"/>
                <a:cs typeface="NikoshBAN" pitchFamily="2" charset="0"/>
              </a:rPr>
              <a:t> টাকা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19800" y="3657600"/>
            <a:ext cx="2514600" cy="584775"/>
          </a:xfrm>
          <a:prstGeom prst="rect">
            <a:avLst/>
          </a:prstGeom>
          <a:solidFill>
            <a:srgbClr val="FFCCFF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টাকা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16" y="1790532"/>
            <a:ext cx="2506749" cy="1818026"/>
          </a:xfrm>
          <a:prstGeom prst="rect">
            <a:avLst/>
          </a:prstGeom>
          <a:solidFill>
            <a:srgbClr val="66FFFF"/>
          </a:solidFill>
          <a:ln w="190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0901" y="1796031"/>
            <a:ext cx="2506749" cy="181802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081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6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7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585788"/>
            <a:ext cx="7410450" cy="56864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431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457200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3276600"/>
            <a:ext cx="83058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</a:t>
            </a:r>
            <a:endParaRPr lang="en-US" sz="3200" dirty="0" smtClean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BAN" pitchFamily="2" charset="0"/>
                <a:cs typeface="NikoshBAN" pitchFamily="2" charset="0"/>
              </a:rPr>
              <a:t>ও তত্ত্বাবধানে এই মডেল কন্টেন্ট সমৃদ্ধ হয়েছে তারা হলেন-  </a:t>
            </a:r>
            <a:endParaRPr lang="en-US" sz="3200" dirty="0">
              <a:solidFill>
                <a:srgbClr val="005426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4495800"/>
            <a:ext cx="8305800" cy="1569660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রায়হানা তছলিম, সহযোগী অধ্যাপক,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টিটিসি,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ঢাকা</a:t>
            </a:r>
            <a:endParaRPr lang="bn-IN" sz="32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হাম্মদ</a:t>
            </a:r>
            <a:r>
              <a:rPr lang="bn-IN" sz="320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আহসানুল আলম, সহকারী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অধ্যাপক, টিটিসি, ফেনী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জনাব রাজিয়া বেগম, প্রভাষক,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টিটিসি,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ঢাকা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1000" y="1981200"/>
            <a:ext cx="83058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144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838200"/>
            <a:ext cx="7467600" cy="5181600"/>
          </a:xfrm>
          <a:prstGeom prst="rect">
            <a:avLst/>
          </a:prstGeom>
          <a:gradFill flip="none" rotWithShape="1">
            <a:gsLst>
              <a:gs pos="0">
                <a:srgbClr val="00FF00">
                  <a:tint val="66000"/>
                  <a:satMod val="160000"/>
                </a:srgbClr>
              </a:gs>
              <a:gs pos="50000">
                <a:srgbClr val="00FF00">
                  <a:tint val="44500"/>
                  <a:satMod val="160000"/>
                </a:srgbClr>
              </a:gs>
              <a:gs pos="100000">
                <a:srgbClr val="00FF00">
                  <a:tint val="23500"/>
                  <a:satMod val="160000"/>
                </a:srgbClr>
              </a:gs>
            </a:gsLst>
            <a:lin ang="16200000" scaled="1"/>
            <a:tileRect/>
          </a:gradFill>
          <a:ln w="57150">
            <a:solidFill>
              <a:srgbClr val="CC00CC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2209800" y="2362200"/>
            <a:ext cx="4724400" cy="186204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latin typeface="NikoshBAN" pitchFamily="2" charset="0"/>
                <a:cs typeface="NikoshBAN" pitchFamily="2" charset="0"/>
              </a:rPr>
              <a:t>স্বা গ ত ম</a:t>
            </a:r>
            <a:endParaRPr lang="en-US" sz="115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1616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533400"/>
            <a:ext cx="4155305" cy="569386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40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নামঃ দেবদাস কর্মকার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সিনিয়র সহকারী শিক্ষক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নিউ মডেল বহুমুখী উচ্চ বিদ্যালয়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রাসেল স্কয়ার, শুক্রাবাদ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শেরেবাংলা নগর, ঢাকা – ১২০৭</a:t>
            </a:r>
          </a:p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মোঃ ০ ১ ৭ ১ ৫ ০ ১ ৬ ১ ৫ ৬</a:t>
            </a:r>
          </a:p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Email: </a:t>
            </a:r>
            <a:r>
              <a:rPr lang="en-US" sz="3200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debdaskrmkr</a:t>
            </a:r>
            <a:endParaRPr lang="en-US" sz="3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@yahoo.com</a:t>
            </a:r>
            <a:endParaRPr lang="bn-BD" sz="3200" dirty="0" smtClean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200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00600" y="533400"/>
            <a:ext cx="3810000" cy="56938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n w="1905"/>
                <a:solidFill>
                  <a:srgbClr val="FF00FF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4000" dirty="0" smtClean="0">
              <a:ln w="1905"/>
              <a:solidFill>
                <a:srgbClr val="FF00FF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ষষ্ঠ</a:t>
            </a:r>
            <a:endParaRPr lang="bn-IN" sz="32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বিষয়ঃ গণিত</a:t>
            </a: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চার</a:t>
            </a: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 বীজগণিতীয় রাশি </a:t>
            </a:r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bn-BD" sz="3200" dirty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বিষয়বস্তুঃ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বী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জগণিতীয় 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প্রতীক, চলক ও সহগ</a:t>
            </a:r>
          </a:p>
          <a:p>
            <a:pPr algn="ctr"/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3200" dirty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IN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 মিনি</a:t>
            </a:r>
            <a:r>
              <a:rPr lang="bn-IN" sz="36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ট</a:t>
            </a:r>
            <a:endParaRPr lang="bn-BD" sz="36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200" dirty="0" smtClean="0">
                <a:ln w="1905"/>
                <a:solidFill>
                  <a:srgbClr val="0000CC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তারিখঃ ৩/১০/২০১৪</a:t>
            </a:r>
            <a:endParaRPr lang="bn-IN" sz="32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BD" sz="3200" dirty="0" smtClean="0">
              <a:ln w="1905"/>
              <a:solidFill>
                <a:srgbClr val="0000CC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91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1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5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5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2500"/>
                            </p:stCondLst>
                            <p:childTnLst>
                              <p:par>
                                <p:cTn id="59" presetID="21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4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6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70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9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70"/>
          <a:stretch/>
        </p:blipFill>
        <p:spPr>
          <a:xfrm>
            <a:off x="576943" y="457200"/>
            <a:ext cx="3519340" cy="1905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7" r="24457"/>
          <a:stretch/>
        </p:blipFill>
        <p:spPr>
          <a:xfrm>
            <a:off x="6760029" y="660912"/>
            <a:ext cx="1584700" cy="14631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06" b="18983"/>
          <a:stretch/>
        </p:blipFill>
        <p:spPr>
          <a:xfrm>
            <a:off x="576943" y="3962400"/>
            <a:ext cx="3519340" cy="180879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" r="69247" b="9756"/>
          <a:stretch/>
        </p:blipFill>
        <p:spPr>
          <a:xfrm>
            <a:off x="6760029" y="4014547"/>
            <a:ext cx="1676400" cy="15721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1" b="6078"/>
          <a:stretch/>
        </p:blipFill>
        <p:spPr>
          <a:xfrm>
            <a:off x="6770915" y="2362200"/>
            <a:ext cx="1676672" cy="15888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2" y="2408812"/>
            <a:ext cx="3541111" cy="150957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555172" y="5867400"/>
            <a:ext cx="7903028" cy="523220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প্রতীক দ্বারা কোনো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বস্তুকে চিহ্নিত করে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সহজে প্রকাশ করা যায়।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4343400" y="976884"/>
            <a:ext cx="2133600" cy="865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প্রতীক কী?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ight Arrow 13"/>
          <p:cNvSpPr/>
          <p:nvPr/>
        </p:nvSpPr>
        <p:spPr>
          <a:xfrm>
            <a:off x="4343400" y="2730785"/>
            <a:ext cx="2133600" cy="865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প্রতীক কী?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343400" y="4367784"/>
            <a:ext cx="2133600" cy="865632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প্রতীক কী?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9279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uild="p" animBg="1"/>
      <p:bldP spid="4" grpId="0" animBg="1"/>
      <p:bldP spid="14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620486" y="457200"/>
            <a:ext cx="7862441" cy="646331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বীজগণিতীয় প্রতীক, চলক, সহগ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9600" y="3239696"/>
            <a:ext cx="3809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শিক্ষার্থী সংখ্যা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1310" y="5912280"/>
            <a:ext cx="37582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যাত্রী সংখ্যা =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48200" y="5906696"/>
            <a:ext cx="383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পেয়ারার পরিমান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3249876"/>
            <a:ext cx="3834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দুধের পরিমান =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143000"/>
            <a:ext cx="3834728" cy="21368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7" y="3757332"/>
            <a:ext cx="3839934" cy="214936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767794"/>
            <a:ext cx="3834728" cy="213890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487" y="1143000"/>
            <a:ext cx="3880757" cy="213687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563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838200"/>
            <a:ext cx="7980070" cy="5124480"/>
          </a:xfrm>
          <a:prstGeom prst="rect">
            <a:avLst/>
          </a:prstGeom>
          <a:solidFill>
            <a:srgbClr val="D9FF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bn-IN" sz="31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bn-IN" sz="4800" dirty="0">
              <a:latin typeface="NikoshBAN" pitchFamily="2" charset="0"/>
              <a:cs typeface="NikoshBAN" pitchFamily="2" charset="0"/>
            </a:endParaRPr>
          </a:p>
          <a:p>
            <a:endParaRPr lang="bn-IN" sz="31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1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  <a:r>
              <a:rPr lang="bn-IN" sz="3100" dirty="0">
                <a:latin typeface="NikoshBAN" pitchFamily="2" charset="0"/>
                <a:cs typeface="NikoshBAN" pitchFamily="2" charset="0"/>
              </a:rPr>
              <a:t>-</a:t>
            </a:r>
            <a:endParaRPr lang="en-US" sz="31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100" dirty="0" smtClean="0">
                <a:latin typeface="NikoshBAN" pitchFamily="2" charset="0"/>
                <a:cs typeface="NikoshBAN" pitchFamily="2" charset="0"/>
              </a:rPr>
              <a:t>১। বীজগণিতীয় প্রতীক, চলক ও সহগ কী তা বলতে পারবে;</a:t>
            </a:r>
          </a:p>
          <a:p>
            <a:r>
              <a:rPr lang="bn-IN" sz="3100" dirty="0" smtClean="0">
                <a:latin typeface="NikoshBAN" pitchFamily="2" charset="0"/>
                <a:cs typeface="NikoshBAN" pitchFamily="2" charset="0"/>
              </a:rPr>
              <a:t>২। বীজগণিতের মৌলিক বৈশিষ্ট্য ব্যাখ্যা করতে পারবে;</a:t>
            </a:r>
          </a:p>
          <a:p>
            <a:r>
              <a:rPr lang="bn-IN" sz="3100" dirty="0" smtClean="0">
                <a:latin typeface="NikoshBAN" pitchFamily="2" charset="0"/>
                <a:cs typeface="NikoshBAN" pitchFamily="2" charset="0"/>
              </a:rPr>
              <a:t>৩।বীজগণিতীয় চলকের বৈশিষ্ট্য বর্ণনা করতে পারবে;</a:t>
            </a:r>
          </a:p>
          <a:p>
            <a:r>
              <a:rPr lang="bn-IN" sz="3100" dirty="0" smtClean="0">
                <a:latin typeface="NikoshBAN" pitchFamily="2" charset="0"/>
                <a:cs typeface="NikoshBAN" pitchFamily="2" charset="0"/>
              </a:rPr>
              <a:t>৪। চলক ব্যাবহার করে গাণিতিক সমস্যার সমাধান করতে পারবে।</a:t>
            </a:r>
          </a:p>
          <a:p>
            <a:endParaRPr lang="bn-IN" sz="3100" dirty="0">
              <a:latin typeface="NikoshBAN" pitchFamily="2" charset="0"/>
              <a:cs typeface="NikoshBAN" pitchFamily="2" charset="0"/>
            </a:endParaRPr>
          </a:p>
          <a:p>
            <a:endParaRPr lang="en-US" sz="31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3255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33400" y="3429000"/>
            <a:ext cx="1066800" cy="1066800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600200" y="3418114"/>
            <a:ext cx="1066800" cy="1066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4" name="Oval 13"/>
          <p:cNvSpPr/>
          <p:nvPr/>
        </p:nvSpPr>
        <p:spPr>
          <a:xfrm>
            <a:off x="2667000" y="3418114"/>
            <a:ext cx="1066800" cy="1066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3766457" y="3429000"/>
            <a:ext cx="1066800" cy="1066800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6" name="Oval 15"/>
          <p:cNvSpPr/>
          <p:nvPr/>
        </p:nvSpPr>
        <p:spPr>
          <a:xfrm>
            <a:off x="2667000" y="1524000"/>
            <a:ext cx="1066800" cy="10668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7" name="Oval 16"/>
          <p:cNvSpPr/>
          <p:nvPr/>
        </p:nvSpPr>
        <p:spPr>
          <a:xfrm>
            <a:off x="2133600" y="609600"/>
            <a:ext cx="1066800" cy="1066800"/>
          </a:xfrm>
          <a:prstGeom prst="ellipse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8" name="Oval 17"/>
          <p:cNvSpPr/>
          <p:nvPr/>
        </p:nvSpPr>
        <p:spPr>
          <a:xfrm>
            <a:off x="1066800" y="2492828"/>
            <a:ext cx="1066800" cy="1066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2133600" y="2492828"/>
            <a:ext cx="1066800" cy="1066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000" y="1091625"/>
            <a:ext cx="1816523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সংখ্যা প্রতীক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3200400" y="2492828"/>
            <a:ext cx="1066800" cy="1066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1600200" y="1524000"/>
            <a:ext cx="1066800" cy="10668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4234543" y="620485"/>
            <a:ext cx="1066800" cy="1066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4" name="Oval 23"/>
          <p:cNvSpPr/>
          <p:nvPr/>
        </p:nvSpPr>
        <p:spPr>
          <a:xfrm>
            <a:off x="5301343" y="609599"/>
            <a:ext cx="1066800" cy="1066800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368143" y="609599"/>
            <a:ext cx="1066800" cy="1066800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</a:t>
            </a:r>
          </a:p>
        </p:txBody>
      </p:sp>
      <p:sp>
        <p:nvSpPr>
          <p:cNvPr id="26" name="Oval 25"/>
          <p:cNvSpPr/>
          <p:nvPr/>
        </p:nvSpPr>
        <p:spPr>
          <a:xfrm>
            <a:off x="7467600" y="620485"/>
            <a:ext cx="1066800" cy="1066800"/>
          </a:xfrm>
          <a:prstGeom prst="ellipse">
            <a:avLst/>
          </a:prstGeom>
          <a:solidFill>
            <a:srgbClr val="00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6368143" y="2438400"/>
            <a:ext cx="1066800" cy="10668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5834743" y="3352801"/>
            <a:ext cx="1066800" cy="10668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Oval 28"/>
          <p:cNvSpPr/>
          <p:nvPr/>
        </p:nvSpPr>
        <p:spPr>
          <a:xfrm>
            <a:off x="4767943" y="1524000"/>
            <a:ext cx="1066800" cy="1066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0" name="Oval 29"/>
          <p:cNvSpPr/>
          <p:nvPr/>
        </p:nvSpPr>
        <p:spPr>
          <a:xfrm>
            <a:off x="5834743" y="1524000"/>
            <a:ext cx="1066800" cy="1066800"/>
          </a:xfrm>
          <a:prstGeom prst="ellipse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</a:t>
            </a:r>
          </a:p>
        </p:txBody>
      </p:sp>
      <p:sp>
        <p:nvSpPr>
          <p:cNvPr id="31" name="Oval 30"/>
          <p:cNvSpPr/>
          <p:nvPr/>
        </p:nvSpPr>
        <p:spPr>
          <a:xfrm>
            <a:off x="6901543" y="1524000"/>
            <a:ext cx="1066800" cy="1066800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32" name="Oval 31"/>
          <p:cNvSpPr/>
          <p:nvPr/>
        </p:nvSpPr>
        <p:spPr>
          <a:xfrm>
            <a:off x="5301343" y="2438400"/>
            <a:ext cx="1066800" cy="1066800"/>
          </a:xfrm>
          <a:prstGeom prst="ellipse">
            <a:avLst/>
          </a:pr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533400" y="609600"/>
            <a:ext cx="4299857" cy="3886200"/>
            <a:chOff x="3015343" y="2743200"/>
            <a:chExt cx="4299857" cy="3886200"/>
          </a:xfrm>
        </p:grpSpPr>
        <p:sp>
          <p:nvSpPr>
            <p:cNvPr id="33" name="Oval 32"/>
            <p:cNvSpPr/>
            <p:nvPr/>
          </p:nvSpPr>
          <p:spPr>
            <a:xfrm>
              <a:off x="3015343" y="5562600"/>
              <a:ext cx="1066800" cy="1066800"/>
            </a:xfrm>
            <a:prstGeom prst="ellipse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6</a:t>
              </a:r>
              <a:endPara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4082143" y="5551714"/>
              <a:ext cx="1066800" cy="1066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7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5148943" y="5551714"/>
              <a:ext cx="1066800" cy="1066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8</a:t>
              </a:r>
              <a:endPara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6248400" y="5562600"/>
              <a:ext cx="1066800" cy="1066800"/>
            </a:xfrm>
            <a:prstGeom prst="ellipse">
              <a:avLst/>
            </a:prstGeom>
            <a:solidFill>
              <a:srgbClr val="00FF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9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5148943" y="3657600"/>
              <a:ext cx="1066800" cy="10668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4615543" y="2743200"/>
              <a:ext cx="1066800" cy="1066800"/>
            </a:xfrm>
            <a:prstGeom prst="ellipse">
              <a:avLst/>
            </a:prstGeom>
            <a:solidFill>
              <a:srgbClr val="CCFFCC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3548743" y="4626428"/>
              <a:ext cx="1066800" cy="1066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4615543" y="4626428"/>
              <a:ext cx="1066800" cy="1066800"/>
            </a:xfrm>
            <a:prstGeom prst="ellipse">
              <a:avLst/>
            </a:prstGeom>
            <a:solidFill>
              <a:srgbClr val="FFFF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  <a:endPara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5682343" y="4626428"/>
              <a:ext cx="1066800" cy="1066800"/>
            </a:xfrm>
            <a:prstGeom prst="ellipse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  <a:endPara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4082143" y="3657600"/>
              <a:ext cx="1066800" cy="1066800"/>
            </a:xfrm>
            <a:prstGeom prst="ellipse">
              <a:avLst/>
            </a:prstGeom>
            <a:solidFill>
              <a:srgbClr val="FFCCFF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7010400" y="3670012"/>
            <a:ext cx="1760418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অক্ষর প্রতীক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543910" y="4749225"/>
            <a:ext cx="8142890" cy="584775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সংখ্যা প্রতীক ও অক্ষর প্রতীক একত্রে ব্যবহার করা হয়।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33400" y="5663625"/>
            <a:ext cx="81534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6, p, 9, y, 3, c,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সংখ্যা প্রতীক ও অক্ষর প্রতীক চিহ্ণিত কর।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01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2000"/>
                            </p:stCondLst>
                            <p:childTnLst>
                              <p:par>
                                <p:cTn id="10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22222E-6 L 0.11493 -0.00555 " pathEditMode="relative" rAng="0" ptsTypes="AA">
                                      <p:cBhvr>
                                        <p:cTn id="13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4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" grpId="0" animBg="1"/>
      <p:bldP spid="20" grpId="0" animBg="1"/>
      <p:bldP spid="20" grpId="1" animBg="1"/>
      <p:bldP spid="21" grpId="0" animBg="1"/>
      <p:bldP spid="21" grpId="1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44" grpId="0" animBg="1"/>
      <p:bldP spid="45" grpId="0" animBg="1"/>
      <p:bldP spid="4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8" t="4283" r="5000" b="11551"/>
          <a:stretch/>
        </p:blipFill>
        <p:spPr>
          <a:xfrm>
            <a:off x="3124200" y="609600"/>
            <a:ext cx="2743200" cy="1981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09600"/>
            <a:ext cx="2819400" cy="198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6" r="3344" b="10898"/>
          <a:stretch/>
        </p:blipFill>
        <p:spPr>
          <a:xfrm>
            <a:off x="457200" y="609600"/>
            <a:ext cx="2667000" cy="19812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457200" y="2590801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২টি আম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2300" y="2590801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5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টি আম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2590800"/>
            <a:ext cx="2819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18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টি আম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29" y="3139335"/>
            <a:ext cx="4212771" cy="2152419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435429" y="5295900"/>
            <a:ext cx="42127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অজ্ঞাত সংখ্যক আম =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x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124200"/>
            <a:ext cx="4049486" cy="21898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648200" y="5291754"/>
            <a:ext cx="403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অজ্ঞাত সংখ্যক পেয়ারা = </a:t>
            </a:r>
            <a:r>
              <a:rPr lang="en-US" sz="2800" dirty="0">
                <a:latin typeface="Times New Roman" pitchFamily="18" charset="0"/>
                <a:cs typeface="NikoshBAN" pitchFamily="2" charset="0"/>
              </a:rPr>
              <a:t>x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5821123"/>
            <a:ext cx="8229600" cy="523220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X,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এর মান পরিবর্তনশীল, নির্দিষ্ট নয়, এবং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অজ্ঞাত।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152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10" grpId="0"/>
      <p:bldP spid="12" grpId="0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457200"/>
            <a:ext cx="2509046" cy="20014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57200"/>
            <a:ext cx="2490506" cy="200140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468351"/>
            <a:ext cx="2509046" cy="20014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2458602"/>
            <a:ext cx="2509046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=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অজ্ঞাত রাশি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83105" y="1860816"/>
            <a:ext cx="389850" cy="584775"/>
          </a:xfrm>
          <a:prstGeom prst="rect">
            <a:avLst/>
          </a:prstGeom>
          <a:solidFill>
            <a:srgbClr val="33D6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957822" y="1860815"/>
            <a:ext cx="367408" cy="58477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z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2469753"/>
            <a:ext cx="2509046" cy="5847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Y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=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অজ্ঞাত রাশি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3400" y="1860817"/>
            <a:ext cx="389850" cy="584775"/>
          </a:xfrm>
          <a:prstGeom prst="rect">
            <a:avLst/>
          </a:prstGeom>
          <a:solidFill>
            <a:srgbClr val="00FFFF"/>
          </a:solidFill>
          <a:ln w="19050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x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65371" y="2479444"/>
            <a:ext cx="2509046" cy="584775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Z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=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অজ্ঞাত রাশি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3709706" y="3810000"/>
            <a:ext cx="1624294" cy="1662016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চলক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Arrow Connector 12"/>
          <p:cNvCxnSpPr>
            <a:stCxn id="5" idx="2"/>
            <a:endCxn id="11" idx="0"/>
          </p:cNvCxnSpPr>
          <p:nvPr/>
        </p:nvCxnSpPr>
        <p:spPr>
          <a:xfrm>
            <a:off x="1787923" y="3043377"/>
            <a:ext cx="2733930" cy="76662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10" idx="2"/>
            <a:endCxn id="11" idx="0"/>
          </p:cNvCxnSpPr>
          <p:nvPr/>
        </p:nvCxnSpPr>
        <p:spPr>
          <a:xfrm flipH="1">
            <a:off x="4521853" y="3064219"/>
            <a:ext cx="2698041" cy="74578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2"/>
            <a:endCxn id="11" idx="0"/>
          </p:cNvCxnSpPr>
          <p:nvPr/>
        </p:nvCxnSpPr>
        <p:spPr>
          <a:xfrm flipH="1">
            <a:off x="4521853" y="3054528"/>
            <a:ext cx="9270" cy="755472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33400" y="4361672"/>
            <a:ext cx="2509046" cy="584775"/>
          </a:xfrm>
          <a:prstGeom prst="rect">
            <a:avLst/>
          </a:prstGeom>
          <a:solidFill>
            <a:srgbClr val="FFCCFF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পরিবর্তনশীল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65371" y="4342067"/>
            <a:ext cx="2509046" cy="584775"/>
          </a:xfrm>
          <a:prstGeom prst="rect">
            <a:avLst/>
          </a:prstGeom>
          <a:solidFill>
            <a:srgbClr val="CCFFCC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মান নির্দিষ্ট নয়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3400" y="5816456"/>
            <a:ext cx="7941017" cy="584775"/>
          </a:xfrm>
          <a:prstGeom prst="rect">
            <a:avLst/>
          </a:prstGeom>
          <a:gradFill flip="none" rotWithShape="1">
            <a:gsLst>
              <a:gs pos="0">
                <a:srgbClr val="00FFFF">
                  <a:tint val="66000"/>
                  <a:satMod val="160000"/>
                </a:srgbClr>
              </a:gs>
              <a:gs pos="50000">
                <a:srgbClr val="00FFFF">
                  <a:tint val="44500"/>
                  <a:satMod val="160000"/>
                </a:srgbClr>
              </a:gs>
              <a:gs pos="100000">
                <a:srgbClr val="00FFFF">
                  <a:tint val="23500"/>
                  <a:satMod val="160000"/>
                </a:srgbClr>
              </a:gs>
            </a:gsLst>
            <a:lin ang="16200000" scaled="1"/>
            <a:tileRect/>
          </a:gra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বিভিন্ন মান ধারন করতে পারে।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7" name="Straight Arrow Connector 26"/>
          <p:cNvCxnSpPr>
            <a:stCxn id="11" idx="6"/>
            <a:endCxn id="23" idx="1"/>
          </p:cNvCxnSpPr>
          <p:nvPr/>
        </p:nvCxnSpPr>
        <p:spPr>
          <a:xfrm flipV="1">
            <a:off x="5334000" y="4634455"/>
            <a:ext cx="631371" cy="6553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2" idx="3"/>
          </p:cNvCxnSpPr>
          <p:nvPr/>
        </p:nvCxnSpPr>
        <p:spPr>
          <a:xfrm>
            <a:off x="3042446" y="4654060"/>
            <a:ext cx="667260" cy="417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4" idx="0"/>
            <a:endCxn id="11" idx="4"/>
          </p:cNvCxnSpPr>
          <p:nvPr/>
        </p:nvCxnSpPr>
        <p:spPr>
          <a:xfrm flipV="1">
            <a:off x="4503909" y="5472016"/>
            <a:ext cx="17944" cy="344440"/>
          </a:xfrm>
          <a:prstGeom prst="straightConnector1">
            <a:avLst/>
          </a:prstGeom>
          <a:ln w="38100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8664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8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22" grpId="0" animBg="1"/>
      <p:bldP spid="23" grpId="0" animBg="1"/>
      <p:bldP spid="2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2321</TotalTime>
  <Words>1086</Words>
  <Application>Microsoft Office PowerPoint</Application>
  <PresentationFormat>On-screen Show (4:3)</PresentationFormat>
  <Paragraphs>207</Paragraphs>
  <Slides>19</Slides>
  <Notes>17</Notes>
  <HiddenSlides>2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Calibri</vt:lpstr>
      <vt:lpstr>Cambria Math</vt:lpstr>
      <vt:lpstr>NikoshBAN</vt:lpstr>
      <vt:lpstr>Symbol</vt:lpstr>
      <vt:lpstr>Times New Roman</vt:lpstr>
      <vt:lpstr>Verdana</vt:lpstr>
      <vt:lpstr>Vrinda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 karmoker</cp:lastModifiedBy>
  <cp:revision>251</cp:revision>
  <dcterms:created xsi:type="dcterms:W3CDTF">2006-08-16T00:00:00Z</dcterms:created>
  <dcterms:modified xsi:type="dcterms:W3CDTF">2016-08-05T17:02:00Z</dcterms:modified>
</cp:coreProperties>
</file>